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>
        <p:guide pos="438"/>
        <p:guide orient="horz" pos="346"/>
        <p:guide orient="horz" pos="3974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D3900-332C-D646-B4DA-FEDEAFCB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A48A1D-3CA3-3E4C-8175-8F49D2F70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13AE4-5623-A44F-A4A6-43755188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91B00-D35E-2C45-8E2A-DC075D1C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FE62D-311A-7D4B-91C8-33CFF99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2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2409-67CF-E946-9CA4-8EA5FE3B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6CF9DD-FAA0-0B49-946B-FBD13AB3E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1FEED-41EC-E547-92E7-36F86632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DAC6A-B479-2547-9EAC-6141CA90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111E1-7092-744D-8508-871933AF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9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5B68FF-E431-F547-88EF-E01BCC769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08947B-3858-234C-9C52-D06C8D15F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BC0E3-BF5D-FC44-AB5B-EB17913A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66C26-EBB9-EA41-80A0-9907C26D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C331D-8C51-0144-9BA7-FB58C7D5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7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0C6A9-E7E0-D14F-906B-12988C1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7C9EF-295F-F044-A2B2-BEA6EA5FC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D4BB8-81F8-D847-AA30-D88DE84B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D1EBA-55B0-DF48-A872-9C8BE3E0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37163-E8C8-BC49-B1D0-66997E09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3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2C5D2-D4B0-A44B-829B-BEE4771C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8FEE7E-2A81-154C-AEB5-5CFB52A31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966D7-E489-F741-9A6A-91D57D3F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6AD76-8890-8F43-9EED-77EAC8F6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58BE7-0693-504A-9DAA-173D17DE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1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CD717-2DC3-B348-9953-92D9F049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70AA2-F0AB-414B-AF6D-CDB1E6972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403A69-7A58-AC45-AABA-9CC272768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5CE4FA-0A3E-A94F-9A15-C2F69C32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6265A-0299-F349-827C-CFFDDB17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AB3E1F-9E78-2B4A-BFD9-40DCD888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0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84B2C-92F3-2A4C-A842-D2FAAD94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5C37C2-1390-A840-A741-E98F5FAB0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586FFF-CDC1-574C-B7B2-53FAB52F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CD37D-DE99-1141-8F08-B0FE2A485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FAC8D7-C813-714D-B20F-4AADC6E5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4D238B-63C9-0448-B220-6CE71DB6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83478-E5FD-9A41-8589-D1255FD7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ED12CE-F863-A64A-B3D5-F20FC224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9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FB572-7F96-D447-8338-7629021A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DD67E-ADE8-B14E-8C5B-F3DE0E28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68FB3B-53A7-E042-8A7E-475DCE0B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14F892-3F73-5049-B860-CF01969C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8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A95FA-2CF0-4C48-9512-126C1568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497EFE-B715-2D4B-8C6E-8B76913C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2CDD8-1E04-1D4C-A61D-5EB51B48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5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06905-E969-FB45-AF60-490CC137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B502A-C048-F54A-BE0D-464CE4DE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C1203F-90E1-8242-9223-B5C31CF9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1C07B3-B580-4E40-9940-DBB009BD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11A90E-F257-664A-8B3E-B5A74288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B59ABA-5A50-C341-8DA9-DC94FA8D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9F7B3-71DD-D649-8CF5-64E5874C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A87665-CB36-C74C-8E21-62095A9B5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2CFC7-8F28-894F-BC20-43A43C70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B8A742-81E8-3949-938E-A2FADB57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9F103F-A57C-BB4F-AB51-FF00C586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4B2F6-EF0C-3449-B267-9A226313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9CD2D-20CA-5044-867B-966E192E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851BF2-D886-5F4B-A7CA-0FD55A4B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203CC-A123-BE46-B75F-8301C93B7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98C2-63B7-3B48-A4E6-75C1DAF003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E6E286-2FEB-8745-B2A3-87368FD5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B0306-C6B1-D24D-8C7B-DE08AE1D8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9AA588-47DD-3F45-95BF-CA500EAE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D10406-A967-7240-8506-3663DC8573F0}"/>
              </a:ext>
            </a:extLst>
          </p:cNvPr>
          <p:cNvSpPr txBox="1"/>
          <p:nvPr/>
        </p:nvSpPr>
        <p:spPr>
          <a:xfrm>
            <a:off x="695323" y="2107901"/>
            <a:ext cx="10801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622A1-AE09-AE43-BD4F-7F9405BAE4CC}"/>
              </a:ext>
            </a:extLst>
          </p:cNvPr>
          <p:cNvSpPr txBox="1"/>
          <p:nvPr/>
        </p:nvSpPr>
        <p:spPr>
          <a:xfrm>
            <a:off x="695324" y="4385491"/>
            <a:ext cx="10801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Баранова Светлана Вячеславовна</a:t>
            </a:r>
          </a:p>
          <a:p>
            <a:r>
              <a:rPr lang="ru-RU" sz="2000" dirty="0"/>
              <a:t>заместитель директора института общественных наук и массовых коммуникаций НИУ </a:t>
            </a:r>
            <a:r>
              <a:rPr lang="ru-RU" sz="2000" dirty="0" err="1"/>
              <a:t>БелГУ</a:t>
            </a:r>
            <a:endParaRPr lang="ru-RU" sz="2000" dirty="0"/>
          </a:p>
          <a:p>
            <a:endParaRPr lang="ru-RU" sz="3000" dirty="0">
              <a:latin typeface="Favorit Pro Medium" panose="02000006030000020004" pitchFamily="2" charset="0"/>
              <a:ea typeface="Favorit Pro Medium" panose="020000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5F65E-F098-004B-BF05-52931CA63253}"/>
              </a:ext>
            </a:extLst>
          </p:cNvPr>
          <p:cNvSpPr txBox="1"/>
          <p:nvPr/>
        </p:nvSpPr>
        <p:spPr>
          <a:xfrm>
            <a:off x="4417054" y="5893640"/>
            <a:ext cx="301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19 июля 2023 года, Белгород</a:t>
            </a:r>
          </a:p>
        </p:txBody>
      </p:sp>
    </p:spTree>
    <p:extLst>
      <p:ext uri="{BB962C8B-B14F-4D97-AF65-F5344CB8AC3E}">
        <p14:creationId xmlns:p14="http://schemas.microsoft.com/office/powerpoint/2010/main" val="64631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918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Инструменты распространения: </a:t>
            </a:r>
          </a:p>
          <a:p>
            <a:r>
              <a:rPr lang="ru-RU" dirty="0"/>
              <a:t>Средства Массовой информации</a:t>
            </a:r>
          </a:p>
          <a:p>
            <a:r>
              <a:rPr lang="ru-RU" dirty="0" err="1"/>
              <a:t>Квази-сми</a:t>
            </a:r>
            <a:r>
              <a:rPr lang="ru-RU" dirty="0"/>
              <a:t> (</a:t>
            </a:r>
            <a:r>
              <a:rPr lang="ru-RU" dirty="0" err="1"/>
              <a:t>инфопомойки</a:t>
            </a:r>
            <a:r>
              <a:rPr lang="ru-RU" dirty="0"/>
              <a:t>) </a:t>
            </a:r>
          </a:p>
          <a:p>
            <a:r>
              <a:rPr lang="ru-RU" dirty="0"/>
              <a:t>Разовые странички</a:t>
            </a:r>
          </a:p>
          <a:p>
            <a:r>
              <a:rPr lang="ru-RU" dirty="0"/>
              <a:t>Спящие аккаунты </a:t>
            </a:r>
            <a:r>
              <a:rPr lang="ru-RU" dirty="0" err="1"/>
              <a:t>соцсетей</a:t>
            </a:r>
            <a:endParaRPr lang="ru-RU" dirty="0"/>
          </a:p>
          <a:p>
            <a:r>
              <a:rPr lang="ru-RU" dirty="0" err="1"/>
              <a:t>Тизерные</a:t>
            </a:r>
            <a:r>
              <a:rPr lang="ru-RU" dirty="0"/>
              <a:t> сети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786015-E1D1-E548-91CE-5DBD3C89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89" y="1744180"/>
            <a:ext cx="4499623" cy="42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963" y="1588236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Новая </a:t>
            </a:r>
            <a:r>
              <a:rPr lang="ru-RU" dirty="0" err="1"/>
              <a:t>фейковая</a:t>
            </a:r>
            <a:r>
              <a:rPr lang="ru-RU" dirty="0"/>
              <a:t> реальность: </a:t>
            </a:r>
            <a:r>
              <a:rPr lang="ru-RU" dirty="0" err="1"/>
              <a:t>Дипфейки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Создание с помощью </a:t>
            </a:r>
            <a:r>
              <a:rPr lang="ru-RU" dirty="0" err="1"/>
              <a:t>нейросети</a:t>
            </a:r>
            <a:r>
              <a:rPr lang="ru-RU" dirty="0"/>
              <a:t> </a:t>
            </a:r>
            <a:r>
              <a:rPr lang="ru-RU" dirty="0" err="1"/>
              <a:t>фейкового</a:t>
            </a:r>
            <a:r>
              <a:rPr lang="ru-RU" dirty="0"/>
              <a:t> мультимедийного продукта, неотличимого от настоящего. </a:t>
            </a:r>
          </a:p>
          <a:p>
            <a:r>
              <a:rPr lang="ru-RU" dirty="0" err="1"/>
              <a:t>Дипфейк</a:t>
            </a:r>
            <a:r>
              <a:rPr lang="ru-RU" dirty="0"/>
              <a:t> — синтетическое медиа, в котором один человек заменяется другим, сгенерированным с помощью ИИ. Так называемое "глубокое обучение» (</a:t>
            </a:r>
            <a:r>
              <a:rPr lang="en-US" dirty="0"/>
              <a:t>deep learning</a:t>
            </a:r>
            <a:r>
              <a:rPr lang="ru-RU" dirty="0"/>
              <a:t>) и </a:t>
            </a:r>
            <a:r>
              <a:rPr lang="ru-RU" dirty="0" err="1"/>
              <a:t>фейк</a:t>
            </a:r>
            <a:r>
              <a:rPr lang="ru-RU" dirty="0"/>
              <a:t> (</a:t>
            </a:r>
            <a:r>
              <a:rPr lang="en-US" dirty="0"/>
              <a:t>fake</a:t>
            </a:r>
            <a:r>
              <a:rPr lang="ru-RU" dirty="0"/>
              <a:t>) – «подделка». </a:t>
            </a:r>
            <a:r>
              <a:rPr lang="ru-RU" dirty="0" err="1"/>
              <a:t>Дипфейки</a:t>
            </a:r>
            <a:r>
              <a:rPr lang="ru-RU" dirty="0"/>
              <a:t> часто используются в рекламе, </a:t>
            </a:r>
            <a:r>
              <a:rPr lang="ru-RU" dirty="0" err="1"/>
              <a:t>порнопродукции</a:t>
            </a:r>
            <a:r>
              <a:rPr lang="ru-RU" dirty="0"/>
              <a:t>, </a:t>
            </a:r>
            <a:r>
              <a:rPr lang="ru-RU" dirty="0" err="1"/>
              <a:t>фейковых</a:t>
            </a:r>
            <a:r>
              <a:rPr lang="ru-RU" dirty="0"/>
              <a:t> новостях и для финансового мошенничества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861225-0A2E-874D-B265-67249FF5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2" y="1817145"/>
            <a:ext cx="5881000" cy="33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763" y="1690688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В марте 2019 года в Великобритании </a:t>
            </a:r>
            <a:r>
              <a:rPr lang="ru-RU" i="1" dirty="0" err="1"/>
              <a:t>дипфейк</a:t>
            </a:r>
            <a:r>
              <a:rPr lang="ru-RU" i="1" dirty="0"/>
              <a:t> был использован для крупного хищения. Посредством </a:t>
            </a:r>
            <a:r>
              <a:rPr lang="ru-RU" i="1" dirty="0" err="1"/>
              <a:t>нейросети</a:t>
            </a:r>
            <a:r>
              <a:rPr lang="ru-RU" i="1" dirty="0"/>
              <a:t> мошенники сымитировали голос исполнительного директора крупной энергетической компании, с помощью чего передали распоряжение о переводе 220 тысяч евро третьим лицам. У сотрудника, выполнившего поручение, не возникло и тени сомнения, что приказ поступил от директора. Мошенников так и не нашли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(Игорь Ашманов, «Цифровая гигиена»)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C92053-0060-8A42-9BC9-9A05F923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450" y="1690688"/>
            <a:ext cx="5164675" cy="38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494" y="1537289"/>
            <a:ext cx="6196880" cy="3895792"/>
          </a:xfrm>
        </p:spPr>
        <p:txBody>
          <a:bodyPr>
            <a:normAutofit/>
          </a:bodyPr>
          <a:lstStyle/>
          <a:p>
            <a:r>
              <a:rPr lang="ru-RU" dirty="0"/>
              <a:t>В  2019 году в России был назначен первый штраф за «</a:t>
            </a:r>
            <a:r>
              <a:rPr lang="ru-RU" dirty="0" err="1"/>
              <a:t>фейковые</a:t>
            </a:r>
            <a:r>
              <a:rPr lang="ru-RU" dirty="0"/>
              <a:t> новости». Изменения в Законе «Об информации» касались ответственности за распространение ложной информации частных пользователей, до этого ответственность за недостоверную информацию несли только СМИ.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9BE95F-ADAF-2A49-9A2F-8B5C20402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62" y="1537289"/>
            <a:ext cx="2426043" cy="43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14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Как обезопасить себя от </a:t>
            </a:r>
            <a:r>
              <a:rPr lang="ru-RU" dirty="0" err="1"/>
              <a:t>фейковой</a:t>
            </a:r>
            <a:r>
              <a:rPr lang="ru-RU" dirty="0"/>
              <a:t> информации?</a:t>
            </a:r>
          </a:p>
          <a:p>
            <a:r>
              <a:rPr lang="ru-RU" dirty="0"/>
              <a:t>Расширять свой кругозор</a:t>
            </a:r>
          </a:p>
          <a:p>
            <a:r>
              <a:rPr lang="ru-RU" dirty="0"/>
              <a:t>Понимать, что угрозы, существующие в Сети — реальны. Есть </a:t>
            </a:r>
            <a:r>
              <a:rPr lang="ru-RU" dirty="0" err="1"/>
              <a:t>фейки</a:t>
            </a:r>
            <a:r>
              <a:rPr lang="ru-RU" dirty="0"/>
              <a:t>, которые мы просто не сможем разоблачить. </a:t>
            </a:r>
          </a:p>
          <a:p>
            <a:r>
              <a:rPr lang="ru-RU" dirty="0"/>
              <a:t>Формировать свой список «чистых» источников, доверие которым у вас не вызывает сомнения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DC47EE-CB9C-8546-83AD-4E49EFF7E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10" y="1625058"/>
            <a:ext cx="4943863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875" y="-178038"/>
            <a:ext cx="3014860" cy="241188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548389-BDF0-494D-860E-E6D6ECE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2619139"/>
            <a:ext cx="3500437" cy="3500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AD92B-830F-0A49-935F-449AA818E2DF}"/>
              </a:ext>
            </a:extLst>
          </p:cNvPr>
          <p:cNvSpPr txBox="1"/>
          <p:nvPr/>
        </p:nvSpPr>
        <p:spPr>
          <a:xfrm>
            <a:off x="6214846" y="1739888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2064E-BA76-2949-94D0-1CDD53FD17C9}"/>
              </a:ext>
            </a:extLst>
          </p:cNvPr>
          <p:cNvSpPr txBox="1"/>
          <p:nvPr/>
        </p:nvSpPr>
        <p:spPr>
          <a:xfrm>
            <a:off x="825098" y="1690688"/>
            <a:ext cx="4543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лекции использованы сведения из книги Игоря Ашманова «Цифровая гигиена», 2021 год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756DD7-2A30-AD49-8909-7C106AAF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49" y="2619139"/>
            <a:ext cx="3407572" cy="34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F8FAD23-1ACB-7349-9710-29441FE1E8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206" y="1825625"/>
            <a:ext cx="7282637" cy="381124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CB955D-EB54-D643-9CBA-804C54C3721D}"/>
              </a:ext>
            </a:extLst>
          </p:cNvPr>
          <p:cNvSpPr txBox="1"/>
          <p:nvPr/>
        </p:nvSpPr>
        <p:spPr>
          <a:xfrm>
            <a:off x="8229600" y="1952082"/>
            <a:ext cx="3369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— Доктор, как мне это вылечить?</a:t>
            </a:r>
          </a:p>
          <a:p>
            <a:r>
              <a:rPr lang="ru-RU" sz="2400" i="1" dirty="0"/>
              <a:t>— Сейчас </a:t>
            </a:r>
            <a:r>
              <a:rPr lang="ru-RU" sz="2400" i="1" dirty="0" err="1"/>
              <a:t>загуглю</a:t>
            </a:r>
            <a:r>
              <a:rPr lang="ru-RU" sz="2400" i="1" dirty="0"/>
              <a:t>. </a:t>
            </a:r>
          </a:p>
          <a:p>
            <a:r>
              <a:rPr lang="ru-RU" sz="2400" i="1" dirty="0"/>
              <a:t>— А может, я тогда сам </a:t>
            </a:r>
            <a:r>
              <a:rPr lang="ru-RU" sz="2400" i="1" dirty="0" err="1"/>
              <a:t>загуглю</a:t>
            </a:r>
            <a:r>
              <a:rPr lang="ru-RU" sz="2400" i="1" dirty="0"/>
              <a:t>?</a:t>
            </a:r>
          </a:p>
          <a:p>
            <a:r>
              <a:rPr lang="ru-RU" sz="2400" i="1" dirty="0"/>
              <a:t>— Вот давайте самолечением не заниматься!</a:t>
            </a:r>
          </a:p>
          <a:p>
            <a:endParaRPr lang="ru-RU" sz="2400" dirty="0"/>
          </a:p>
          <a:p>
            <a:pPr algn="r"/>
            <a:r>
              <a:rPr lang="ru-RU" sz="2400" dirty="0"/>
              <a:t>Народная 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184552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30BA99F-EB5E-3946-B373-7990922AE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52" y="1598091"/>
            <a:ext cx="5181600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Мы живем во время, когда информация стала нашей второй реальностью. </a:t>
            </a:r>
          </a:p>
          <a:p>
            <a:r>
              <a:rPr lang="ru-RU" sz="2000" dirty="0"/>
              <a:t>Именно поэтому очень важно осознавать не только очевидную пользу возможностей, которые мы обретаем, правильно используя информацию, но и какие риски она в себе таит. </a:t>
            </a:r>
          </a:p>
          <a:p>
            <a:r>
              <a:rPr lang="ru-RU" sz="2000" dirty="0"/>
              <a:t>Поскольку источников информации очень много (сравним способы передачи информации — от доисторических наскальных росписей до так называемых современных </a:t>
            </a:r>
            <a:r>
              <a:rPr lang="ru-RU" sz="2000" dirty="0" err="1"/>
              <a:t>массмедиа</a:t>
            </a:r>
            <a:r>
              <a:rPr lang="ru-RU" sz="2000" dirty="0"/>
              <a:t>), такое понятие как </a:t>
            </a:r>
            <a:r>
              <a:rPr lang="ru-RU" sz="2000" dirty="0" err="1">
                <a:solidFill>
                  <a:srgbClr val="FF0000"/>
                </a:solidFill>
              </a:rPr>
              <a:t>медиаграмотность</a:t>
            </a:r>
            <a:r>
              <a:rPr lang="ru-RU" sz="2000" dirty="0"/>
              <a:t> стало одним из основополагающих в жизни человека.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CD1BA-F815-FE48-9406-0B2AC5E8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52" y="1690688"/>
            <a:ext cx="6017579" cy="37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9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30BA99F-EB5E-3946-B373-7990922AEB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Медиаграмотность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это навык, который позволяет ориентироваться в информационных потоках, верно определяя их </a:t>
            </a:r>
            <a:r>
              <a:rPr lang="ru-RU" u="sng" dirty="0"/>
              <a:t>качество и достоверность</a:t>
            </a:r>
            <a:r>
              <a:rPr lang="ru-RU" dirty="0"/>
              <a:t>. Эти навыки нужны в равной степени и тем, кто создает контент (различные виды информации), и тем кто его потребляет. </a:t>
            </a:r>
          </a:p>
          <a:p>
            <a:r>
              <a:rPr lang="ru-RU" dirty="0"/>
              <a:t>Именно потому, что в наше время граница между создателем и потребителем размыта, возникает вопрос: а как проверить, что информация правдива?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CCFD2-84DE-C94E-B601-768DF6ED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1" y="1825625"/>
            <a:ext cx="5655547" cy="35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30BA99F-EB5E-3946-B373-7990922AE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3422" y="1570130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Главный инструмент </a:t>
            </a:r>
            <a:r>
              <a:rPr lang="ru-RU" dirty="0" err="1"/>
              <a:t>медиаграмотности</a:t>
            </a:r>
            <a:r>
              <a:rPr lang="ru-RU" dirty="0"/>
              <a:t> — умение определять достоверность информации (</a:t>
            </a:r>
            <a:r>
              <a:rPr lang="ru-RU" dirty="0" err="1"/>
              <a:t>фактчекинг</a:t>
            </a:r>
            <a:r>
              <a:rPr lang="ru-RU" dirty="0"/>
              <a:t>) </a:t>
            </a:r>
          </a:p>
          <a:p>
            <a:r>
              <a:rPr lang="ru-RU" dirty="0"/>
              <a:t>Более всего требует критического отношения то, что мы видим в сети интернет</a:t>
            </a:r>
          </a:p>
          <a:p>
            <a:r>
              <a:rPr lang="ru-RU" dirty="0"/>
              <a:t>Мы должны понимать, что у нас как пользователей, и у владельцев всевозможных сервисов, платформ, </a:t>
            </a:r>
            <a:r>
              <a:rPr lang="ru-RU" dirty="0" err="1"/>
              <a:t>маркетплейсов</a:t>
            </a:r>
            <a:r>
              <a:rPr lang="ru-RU" dirty="0"/>
              <a:t>, поисковых систем, приложений и социальных сетей совершенно разное целеполагание.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01D1B9-8A47-AA42-8592-ED19DF68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1" y="1407231"/>
            <a:ext cx="2647951" cy="45924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42BE06-8EE6-D340-9420-E4A873613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257" y="1407231"/>
            <a:ext cx="2697355" cy="4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5715" y="1952081"/>
            <a:ext cx="4921473" cy="421640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так называемых «бенефициаров» информационной среды мы — продукт, который можно продать. Наши персональные данные, наше внимание, наши интересы, выраженные в подписках, кликах и лайках — </a:t>
            </a:r>
            <a:r>
              <a:rPr lang="ru-RU" dirty="0" err="1"/>
              <a:t>монетизируемая</a:t>
            </a:r>
            <a:r>
              <a:rPr lang="ru-RU" dirty="0"/>
              <a:t> история.  </a:t>
            </a:r>
          </a:p>
          <a:p>
            <a:r>
              <a:rPr lang="ru-RU" dirty="0"/>
              <a:t>И насколько тот, кто хочет всем этим обладать руководствуется благими намерениями в рамках закона – нам необходимо уметь проверять.</a:t>
            </a:r>
          </a:p>
          <a:p>
            <a:r>
              <a:rPr lang="ru-RU" dirty="0"/>
              <a:t>Сейчас многим приходится сталкиваться на работе с необходимостью самим создавать информационные поводы. И здесь также надо не забывать основные правила проверки достоверности информации.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F2A440-0FF7-5942-873B-B4AE0321D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3" y="2340747"/>
            <a:ext cx="6666672" cy="3439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D6B947-E7EE-5E41-AA11-1B5C8DD5065F}"/>
              </a:ext>
            </a:extLst>
          </p:cNvPr>
          <p:cNvSpPr txBox="1"/>
          <p:nvPr/>
        </p:nvSpPr>
        <p:spPr>
          <a:xfrm>
            <a:off x="395287" y="1690688"/>
            <a:ext cx="55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Сравнительная динамика реального события и </a:t>
            </a:r>
            <a:r>
              <a:rPr lang="ru-RU" dirty="0" err="1"/>
              <a:t>вброса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8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dirty="0"/>
              <a:t>7 самых важных навыков </a:t>
            </a:r>
            <a:r>
              <a:rPr lang="ru-RU" sz="3200" b="1" dirty="0" err="1"/>
              <a:t>фактчекинга</a:t>
            </a:r>
            <a:r>
              <a:rPr lang="ru-RU" sz="3200" b="1" dirty="0"/>
              <a:t>: </a:t>
            </a:r>
          </a:p>
          <a:p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Находить первоисточник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Отличать официальные источники информации от неофициальных, достоверные от недостоверных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Привлекать экспертное мнение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Проверять в сравнении (между несколькими источниками информации, между источниками на разных языках, между несколькими  спикерами и </a:t>
            </a:r>
            <a:r>
              <a:rPr lang="ru-RU" dirty="0" err="1"/>
              <a:t>проч</a:t>
            </a:r>
            <a:r>
              <a:rPr lang="ru-RU" dirty="0"/>
              <a:t>)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Проверять контент на уникальность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Знать основные требования Закона о СМИ, Закона о рекламе, знать действия в Сети, наказуемые по закону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Отличать в Сети реального человека от бота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DA98F6-AA94-BB47-A3A7-8EA1A561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82" y="1436861"/>
            <a:ext cx="5305630" cy="855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BCBF61-DA04-FE45-A6DF-0C81AA56A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664" y="2506842"/>
            <a:ext cx="5420208" cy="10909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934C60-B948-C145-808E-06394E3A1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121" y="3615339"/>
            <a:ext cx="4790954" cy="1523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6884E4-0CEA-0F41-B2D8-39AF571BE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664" y="5271722"/>
            <a:ext cx="5168896" cy="10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362" y="1952081"/>
            <a:ext cx="4478438" cy="4224881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ru-RU" i="1" dirty="0"/>
              <a:t>Люди порой слишком часто доверяют цитатам в Интернете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В.И. Ленин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Безусловно, чтобы определить </a:t>
            </a:r>
            <a:r>
              <a:rPr lang="ru-RU" dirty="0" err="1"/>
              <a:t>фейк</a:t>
            </a:r>
            <a:r>
              <a:rPr lang="ru-RU" dirty="0"/>
              <a:t>, надо знать его признаки и принципы распространения. </a:t>
            </a:r>
          </a:p>
          <a:p>
            <a:r>
              <a:rPr lang="ru-RU" dirty="0" err="1"/>
              <a:t>Фейк</a:t>
            </a:r>
            <a:r>
              <a:rPr lang="ru-RU" dirty="0"/>
              <a:t> —  это не всегда абсолютно ложная информация. Чаще всего </a:t>
            </a:r>
            <a:r>
              <a:rPr lang="ru-RU" dirty="0" err="1"/>
              <a:t>фейк</a:t>
            </a:r>
            <a:r>
              <a:rPr lang="ru-RU" dirty="0"/>
              <a:t> частично искажает факт, упаковывая его в привлекательную обертку. Цель любого </a:t>
            </a:r>
            <a:r>
              <a:rPr lang="ru-RU" dirty="0" err="1"/>
              <a:t>фейка</a:t>
            </a:r>
            <a:r>
              <a:rPr lang="ru-RU" dirty="0"/>
              <a:t> — увеличить (мультиплицировать) трафик и просмотр страниц. О достоверности информации при достижении этой цели  никто и не думает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3159D3-D900-4C45-99DE-0DAC53BB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61" y="1415257"/>
            <a:ext cx="2907838" cy="51720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E25C6-70CB-1B49-A1F1-2958C0AAD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956" y="1415257"/>
            <a:ext cx="2907838" cy="5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4023AA-8111-3F46-9B85-DD14F68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8316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  <a:t>Проверка достоверности информации</a:t>
            </a:r>
            <a:br>
              <a:rPr lang="ru-RU" dirty="0"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1343AF-0350-2940-94D2-111252A80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6515" y="238668"/>
            <a:ext cx="1983697" cy="1586957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5EE6-ABE2-2E48-9230-87543D638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881" y="1690688"/>
            <a:ext cx="585688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Сверхпроводимость </a:t>
            </a:r>
            <a:r>
              <a:rPr lang="ru-RU" dirty="0" err="1"/>
              <a:t>фейка</a:t>
            </a:r>
            <a:r>
              <a:rPr lang="ru-RU" dirty="0"/>
              <a:t> в 5-10 раз выше чем обычных новостей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Признаки </a:t>
            </a:r>
            <a:r>
              <a:rPr lang="ru-RU" dirty="0" err="1"/>
              <a:t>фейка</a:t>
            </a:r>
            <a:r>
              <a:rPr lang="ru-RU" dirty="0"/>
              <a:t>: </a:t>
            </a:r>
            <a:r>
              <a:rPr lang="ru-RU" dirty="0" err="1"/>
              <a:t>кликбейты</a:t>
            </a:r>
            <a:r>
              <a:rPr lang="ru-RU" dirty="0"/>
              <a:t>, «желтая тематика», </a:t>
            </a:r>
            <a:r>
              <a:rPr lang="ru-RU" dirty="0" err="1"/>
              <a:t>тизеры</a:t>
            </a:r>
            <a:r>
              <a:rPr lang="ru-RU" dirty="0"/>
              <a:t>, </a:t>
            </a:r>
            <a:r>
              <a:rPr lang="ru-RU" dirty="0" err="1"/>
              <a:t>вбросы</a:t>
            </a:r>
            <a:r>
              <a:rPr lang="ru-RU" dirty="0"/>
              <a:t>, ментальные вирусы. </a:t>
            </a:r>
          </a:p>
          <a:p>
            <a:pPr marL="0" indent="0">
              <a:buNone/>
            </a:pPr>
            <a:r>
              <a:rPr lang="ru-RU" dirty="0"/>
              <a:t> Пример </a:t>
            </a:r>
            <a:r>
              <a:rPr lang="ru-RU" dirty="0" err="1"/>
              <a:t>кликбейта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«28 панфиловцев не существовало, узнай всю правду»</a:t>
            </a:r>
          </a:p>
          <a:p>
            <a:pPr marL="0" indent="0">
              <a:buNone/>
            </a:pPr>
            <a:r>
              <a:rPr lang="ru-RU" dirty="0"/>
              <a:t>«Русские хакеры взламывают США»</a:t>
            </a:r>
          </a:p>
          <a:p>
            <a:pPr marL="0" indent="0">
              <a:buNone/>
            </a:pPr>
            <a:r>
              <a:rPr lang="ru-RU" dirty="0"/>
              <a:t>«Слепого инвалида выселяют из дома»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255193-FCE0-8F4C-B82D-3713B7BA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17" y="1511301"/>
            <a:ext cx="2648114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872</Words>
  <Application>Microsoft Macintosh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Favorit Pro Medium</vt:lpstr>
      <vt:lpstr>Тема Office</vt:lpstr>
      <vt:lpstr>Презентация PowerPoint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  <vt:lpstr> Проверка достоверности информации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21</cp:revision>
  <dcterms:created xsi:type="dcterms:W3CDTF">2022-02-21T09:19:07Z</dcterms:created>
  <dcterms:modified xsi:type="dcterms:W3CDTF">2023-07-18T23:16:58Z</dcterms:modified>
</cp:coreProperties>
</file>